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veat" panose="020B0604020202020204" charset="0"/>
      <p:regular r:id="rId24"/>
      <p:bold r:id="rId25"/>
    </p:embeddedFont>
    <p:embeddedFont>
      <p:font typeface="Comfortaa" panose="020B0604020202020204" charset="0"/>
      <p:regular r:id="rId26"/>
      <p:bold r:id="rId27"/>
    </p:embeddedFont>
    <p:embeddedFont>
      <p:font typeface="Montserrat" panose="00000500000000000000" pitchFamily="2" charset="-52"/>
      <p:regular r:id="rId28"/>
      <p:bold r:id="rId29"/>
      <p:italic r:id="rId30"/>
      <p:boldItalic r:id="rId31"/>
    </p:embeddedFont>
    <p:embeddedFont>
      <p:font typeface="Montserrat Black" panose="00000A00000000000000" pitchFamily="2" charset="-52"/>
      <p:bold r:id="rId32"/>
      <p:boldItalic r:id="rId33"/>
    </p:embeddedFont>
    <p:embeddedFont>
      <p:font typeface="Montserrat Medium" panose="00000600000000000000" pitchFamily="2" charset="-52"/>
      <p:regular r:id="rId34"/>
      <p:bold r:id="rId35"/>
      <p:italic r:id="rId36"/>
      <p:boldItalic r:id="rId37"/>
    </p:embeddedFont>
    <p:embeddedFont>
      <p:font typeface="Montserrat SemiBold" panose="00000700000000000000" pitchFamily="2" charset="-52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923f19af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923f19af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923f19af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923f19af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923f19a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923f19a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923f19a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923f19a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923f19af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923f19af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5.jpg"/><Relationship Id="rId7" Type="http://schemas.openxmlformats.org/officeDocument/2006/relationships/hyperlink" Target="https://www.emojiall.com/en/emoji/%F0%9F%91%8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4510" y="1720198"/>
            <a:ext cx="11523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Calibri"/>
              <a:buNone/>
            </a:pP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MAS </a:t>
            </a: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для</a:t>
            </a: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end-to-end </a:t>
            </a: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реверс-инжиниринга</a:t>
            </a: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декомпилированного</a:t>
            </a: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кода</a:t>
            </a: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на</a:t>
            </a:r>
            <a: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C</a:t>
            </a:r>
            <a:br>
              <a:rPr lang="en-US" sz="36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3600" b="1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или</a:t>
            </a:r>
            <a:br>
              <a:rPr lang="en-US" sz="3600" b="1" dirty="0"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7000" dirty="0">
                <a:latin typeface="Montserrat Black"/>
                <a:ea typeface="Montserrat Black"/>
                <a:cs typeface="Montserrat Black"/>
                <a:sym typeface="Montserrat Black"/>
              </a:rPr>
              <a:t>&lt;DEEPDEC&gt;</a:t>
            </a:r>
            <a:endParaRPr sz="70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-36250" y="4745694"/>
            <a:ext cx="121920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Кислов К.А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- </a:t>
            </a:r>
            <a:r>
              <a:rPr lang="en-US" sz="1800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teamlead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backend, testing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Сухонос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А.А. - frontend, testing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		     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Клюбин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Д.А. - frontend, testing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Мятежникова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Е.С. - UML, design     	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Бизюкова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- UML,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gn</a:t>
            </a:r>
            <a:r>
              <a:rPr lang="en-US" sz="1800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79925" y="935025"/>
            <a:ext cx="8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lang="en-US" sz="2000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ефлексивная нейлонная сельдь представляет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7686" y="3056796"/>
            <a:ext cx="1680173" cy="168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16" y="3056733"/>
            <a:ext cx="1680300" cy="168030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-166962" y="279055"/>
            <a:ext cx="7349538" cy="646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GoF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Порождающие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Factory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APIClientFactory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ButtonFactory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QWidget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Builder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внутри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SystemOrchestrator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MessageDisplayApp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Singleton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SystemOrchestrator,SocketSubscriber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Структурные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Bridge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OpenRouterAPIClient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OpenAIAPIClient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HuggingFaceAPIClient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Facade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APIGateway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Поведенческие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Chain of Responsibility (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ErrorHandler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Observer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AgentObserver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WorkflowObserver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SystemOrchestratorObserver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ButtonFactory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State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ReadyAgentState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Mediator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EventSystem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Strategy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RegistrationWindow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GRASP: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Information Expert: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ResponseParser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BaseAgent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Creator: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SystemOrchestrator.Builder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APIClientFactory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Coupling: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абстрактные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классы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EventSystem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 Cohesion: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SocketMessenger,ErrorHandler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Polymorphism: yep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Pure Fabrication: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EventSystem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ResponseParser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Indirection: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EventSystem,APIGateway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Protected Variations: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Observer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l="16135" r="27409"/>
          <a:stretch/>
        </p:blipFill>
        <p:spPr>
          <a:xfrm>
            <a:off x="7117625" y="2224725"/>
            <a:ext cx="5074375" cy="34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7306189" y="516845"/>
            <a:ext cx="5074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Паттерны</a:t>
            </a:r>
            <a:endParaRPr sz="63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10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52530" y="1027800"/>
            <a:ext cx="63555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DDD:</a:t>
            </a:r>
            <a:endParaRPr sz="18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Bounded Context: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APIClient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наследники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взаимодействия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внешними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API), Workflow-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классы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оценка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агрегация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Ubiquitous Language: Agent, Workflow, Event,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ResponseParser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агенты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рабочие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процессы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события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Entities: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BaseAgent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наследники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WorkflowAggregate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Objects: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APIConfig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api_type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api_key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ModelConfig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Aggregates: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WorkflowAggregate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включающий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агента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оценщика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парсера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Domain Services: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APIGateway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ResponseParser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Domain Events: Event и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EventSystem,AgentResultEvent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575" y="2210450"/>
            <a:ext cx="5761650" cy="3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117725" y="488925"/>
            <a:ext cx="5074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Паттерны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8242775" y="1841150"/>
            <a:ext cx="291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domain be like: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11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5545425" y="74750"/>
            <a:ext cx="6655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Тестирование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t="5355"/>
          <a:stretch/>
        </p:blipFill>
        <p:spPr>
          <a:xfrm>
            <a:off x="0" y="0"/>
            <a:ext cx="3466499" cy="32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954" y="1840443"/>
            <a:ext cx="2007723" cy="462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9037" y="1840443"/>
            <a:ext cx="1818026" cy="181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21364" y="1840450"/>
            <a:ext cx="1609950" cy="50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6632250" y="1455800"/>
            <a:ext cx="77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8194101" y="1455800"/>
            <a:ext cx="18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10063457" y="1455800"/>
            <a:ext cx="21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 - TO - END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-2" y="3343344"/>
            <a:ext cx="4201500" cy="14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довольный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пользователь</a:t>
            </a:r>
            <a:r>
              <a:rPr lang="ru-RU" sz="3200" dirty="0"/>
              <a:t>👍</a:t>
            </a:r>
            <a:endParaRPr sz="23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8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забаговался</a:t>
            </a: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2300" dirty="0">
              <a:solidFill>
                <a:srgbClr val="FFFF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 b="1" dirty="0">
              <a:solidFill>
                <a:schemeClr val="dk1"/>
              </a:solidFill>
              <a:highlight>
                <a:srgbClr val="18181A"/>
              </a:highlight>
              <a:uFill>
                <a:noFill/>
              </a:u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8">
            <a:alphaModFix/>
          </a:blip>
          <a:srcRect t="4158" b="2624"/>
          <a:stretch/>
        </p:blipFill>
        <p:spPr>
          <a:xfrm>
            <a:off x="-2" y="4419607"/>
            <a:ext cx="3466499" cy="242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12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39" y="0"/>
            <a:ext cx="91287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13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50" y="0"/>
            <a:ext cx="104997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14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35" y="0"/>
            <a:ext cx="105835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15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95" y="0"/>
            <a:ext cx="105482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16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90" y="0"/>
            <a:ext cx="105934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17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6508"/>
          <a:stretch/>
        </p:blipFill>
        <p:spPr>
          <a:xfrm>
            <a:off x="841776" y="2467899"/>
            <a:ext cx="5299475" cy="3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4238001" y="213350"/>
            <a:ext cx="4614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Roadmap</a:t>
            </a:r>
            <a:endParaRPr sz="63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3752"/>
          <a:stretch/>
        </p:blipFill>
        <p:spPr>
          <a:xfrm>
            <a:off x="7073436" y="1741175"/>
            <a:ext cx="4142899" cy="44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 descr="Picture backgrou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8089" y="-327104"/>
            <a:ext cx="1428595" cy="214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 descr="Picture backgroun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66604" y="228299"/>
            <a:ext cx="1049815" cy="104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sldNum" idx="12"/>
          </p:nvPr>
        </p:nvSpPr>
        <p:spPr>
          <a:xfrm>
            <a:off x="11395085" y="62245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18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1235150" y="1392525"/>
            <a:ext cx="9721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Масштабное тестирование результатов анализа кода с использованием автометрик и команды экспертов-асессоров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других языков (Java, C++) и декомпиляторов (RetDec, Ghidra, IDA Pro)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с декомпиляторами с помощью плагинов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Внедрение облачного режима обработки данных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162" y="3344175"/>
            <a:ext cx="5756063" cy="3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4238001" y="213350"/>
            <a:ext cx="4614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Roadmap</a:t>
            </a:r>
            <a:endParaRPr sz="63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7305125" y="30881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Пятилетку</a:t>
            </a:r>
            <a:endParaRPr sz="50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за 16-ую</a:t>
            </a:r>
            <a:endParaRPr sz="50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неделю!</a:t>
            </a:r>
            <a:endParaRPr sz="50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42880">
            <a:off x="4007157" y="5740369"/>
            <a:ext cx="323225" cy="3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>
            <a:spLocks noGrp="1"/>
          </p:cNvSpPr>
          <p:nvPr>
            <p:ph type="sldNum" idx="12"/>
          </p:nvPr>
        </p:nvSpPr>
        <p:spPr>
          <a:xfrm>
            <a:off x="11347360" y="619587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19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90975" y="5248150"/>
            <a:ext cx="4530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Зачем? </a:t>
            </a:r>
            <a:endParaRPr sz="6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9075" y="2272200"/>
            <a:ext cx="4862925" cy="45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0975" y="752800"/>
            <a:ext cx="57978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БОЛЬ: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декомпилированный с помощью SOTA декомпиляторов код требует много опыта и времени для анализа, при этом современные решения этой проблемы узкоспециализированы (например, только восстанавливают имена переменных и функций)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ИДЕЯ: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разработать программу для end-to-end реверс-инжиниринга декомпилированного кода на языке Си, в основе которой будет мультиагентная система из специализированных LLM-агентов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ЦА: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junior и middle реверс-инженеры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288650" y="0"/>
            <a:ext cx="54051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А главное, </a:t>
            </a:r>
            <a:b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зачем?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2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19536" y="2178446"/>
            <a:ext cx="1680173" cy="168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829" y="2178383"/>
            <a:ext cx="1680300" cy="168030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4612" y="4476553"/>
            <a:ext cx="2387396" cy="24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366903"/>
            <a:ext cx="2515657" cy="249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406576" y="3997600"/>
            <a:ext cx="178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 версия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10073362" y="3997600"/>
            <a:ext cx="19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репозиторий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нейлонная сельдь">
            <a:hlinkClick r:id="" action="ppaction://media"/>
            <a:extLst>
              <a:ext uri="{FF2B5EF4-FFF2-40B4-BE49-F238E27FC236}">
                <a16:creationId xmlns:a16="http://schemas.microsoft.com/office/drawing/2014/main" id="{C8D44186-5FFE-783A-563F-ECF081B11C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ctrTitle"/>
          </p:nvPr>
        </p:nvSpPr>
        <p:spPr>
          <a:xfrm>
            <a:off x="762000" y="1797700"/>
            <a:ext cx="106680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956"/>
              <a:buFont typeface="Calibri"/>
              <a:buNone/>
            </a:pPr>
            <a:r>
              <a:rPr lang="en-US">
                <a:latin typeface="Montserrat Black"/>
                <a:ea typeface="Montserrat Black"/>
                <a:cs typeface="Montserrat Black"/>
                <a:sym typeface="Montserrat Black"/>
              </a:rPr>
              <a:t>Спасибо за внимание!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35" name="Google Shape;235;p33" descr="Picture background"/>
          <p:cNvPicPr preferRelativeResize="0"/>
          <p:nvPr/>
        </p:nvPicPr>
        <p:blipFill rotWithShape="1">
          <a:blip r:embed="rId3">
            <a:alphaModFix/>
          </a:blip>
          <a:srcRect l="4804" t="-310" r="36599" b="310"/>
          <a:stretch/>
        </p:blipFill>
        <p:spPr>
          <a:xfrm>
            <a:off x="6341275" y="3588375"/>
            <a:ext cx="3263600" cy="29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 descr="Picture background"/>
          <p:cNvPicPr preferRelativeResize="0"/>
          <p:nvPr/>
        </p:nvPicPr>
        <p:blipFill rotWithShape="1">
          <a:blip r:embed="rId3">
            <a:alphaModFix/>
          </a:blip>
          <a:srcRect r="41403"/>
          <a:stretch/>
        </p:blipFill>
        <p:spPr>
          <a:xfrm flipH="1">
            <a:off x="2472200" y="3588375"/>
            <a:ext cx="3263600" cy="291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6341275" y="2986575"/>
            <a:ext cx="381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 for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dying of cringe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2507700" y="2986575"/>
            <a:ext cx="3192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Thanks for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1737900" y="747375"/>
            <a:ext cx="8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рефлексивная нейлонная сельдь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03" y="107333"/>
            <a:ext cx="1680300" cy="1680300"/>
          </a:xfrm>
          <a:prstGeom prst="ellipse">
            <a:avLst/>
          </a:prstGeom>
          <a:noFill/>
          <a:ln w="635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54111" y="107383"/>
            <a:ext cx="1680173" cy="168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038" y="-165325"/>
            <a:ext cx="9795924" cy="71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690906" y="996176"/>
            <a:ext cx="110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Kill me, please…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3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03" y="2139452"/>
            <a:ext cx="2579100" cy="25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5175" y="2330054"/>
            <a:ext cx="1990051" cy="19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descr="Picture background"/>
          <p:cNvPicPr preferRelativeResize="0"/>
          <p:nvPr/>
        </p:nvPicPr>
        <p:blipFill rotWithShape="1">
          <a:blip r:embed="rId5">
            <a:alphaModFix/>
          </a:blip>
          <a:srcRect r="-10729" b="-4744"/>
          <a:stretch/>
        </p:blipFill>
        <p:spPr>
          <a:xfrm>
            <a:off x="3928725" y="1893250"/>
            <a:ext cx="5508800" cy="52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575" y="-552100"/>
            <a:ext cx="8428326" cy="4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23849" y="4732863"/>
            <a:ext cx="257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с API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продвинутых LLM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270863" y="5963200"/>
            <a:ext cx="402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масштабируемая 2-х слойная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ООП архитектура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462550" y="4594425"/>
            <a:ext cx="3555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простая, </a:t>
            </a:r>
            <a:b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ресурснозатратная локальная развертка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461987" y="4737988"/>
            <a:ext cx="168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типа ООП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008182" y="1310675"/>
            <a:ext cx="64905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Архитектура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4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278300" y="144725"/>
            <a:ext cx="7615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Стек </a:t>
            </a:r>
            <a:r>
              <a:rPr lang="en-US" sz="6300" strike="sng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оверфлоу</a:t>
            </a: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технологий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54500" y="2336850"/>
            <a:ext cx="5959800" cy="26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Backend: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ZeroMQ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APIs: 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OpenAI API, HuggingFace, OpenRouter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concurrent.futures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ABC, Data Classes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Logging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другие модули: </a:t>
            </a:r>
            <a:b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requests, json, re, time, pathlib, typing, enum 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784625" y="2336850"/>
            <a:ext cx="3396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Frontend: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PyQt5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ZeroMQ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Subprocess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Threading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CSS-анимации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другие модули</a:t>
            </a: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sys, os, time, json </a:t>
            </a:r>
            <a:endParaRPr sz="18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0" y="5507525"/>
            <a:ext cx="12192000" cy="107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t="50905"/>
          <a:stretch/>
        </p:blipFill>
        <p:spPr>
          <a:xfrm>
            <a:off x="9345975" y="1800075"/>
            <a:ext cx="2846026" cy="18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l="19390" t="31706" r="17621" b="32422"/>
          <a:stretch/>
        </p:blipFill>
        <p:spPr>
          <a:xfrm>
            <a:off x="-12" y="5788615"/>
            <a:ext cx="2364060" cy="51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7950" y="5762687"/>
            <a:ext cx="810950" cy="5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/>
          </a:blip>
          <a:srcRect t="21391" b="34211"/>
          <a:stretch/>
        </p:blipFill>
        <p:spPr>
          <a:xfrm>
            <a:off x="6247775" y="5844738"/>
            <a:ext cx="1727107" cy="4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4899" y="5737651"/>
            <a:ext cx="963521" cy="5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8">
            <a:alphaModFix/>
          </a:blip>
          <a:srcRect l="16048" t="30544" r="16049" b="31100"/>
          <a:stretch/>
        </p:blipFill>
        <p:spPr>
          <a:xfrm>
            <a:off x="2855625" y="5819713"/>
            <a:ext cx="1228964" cy="4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9">
            <a:alphaModFix/>
          </a:blip>
          <a:srcRect l="28965" t="24557" r="32378" b="18140"/>
          <a:stretch/>
        </p:blipFill>
        <p:spPr>
          <a:xfrm>
            <a:off x="11228475" y="5619800"/>
            <a:ext cx="963525" cy="8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descr="Picture backgroun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43501" y="5696000"/>
            <a:ext cx="662126" cy="66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50159"/>
          <a:stretch/>
        </p:blipFill>
        <p:spPr>
          <a:xfrm>
            <a:off x="9345975" y="3"/>
            <a:ext cx="2846026" cy="18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11460310" y="622467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lt1"/>
                </a:solidFill>
              </a:rPr>
              <a:t>5</a:t>
            </a:fld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l="18605" t="49472" r="25190" b="5164"/>
          <a:stretch/>
        </p:blipFill>
        <p:spPr>
          <a:xfrm>
            <a:off x="4922099" y="4571549"/>
            <a:ext cx="2347800" cy="20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00" y="959400"/>
            <a:ext cx="12191999" cy="36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>
                <a:solidFill>
                  <a:schemeClr val="dk1"/>
                </a:solidFill>
              </a:rPr>
              <a:t>6</a:t>
            </a:fld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9149" y="0"/>
            <a:ext cx="6225477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l="18603" t="49473" r="25191" b="5162"/>
          <a:stretch/>
        </p:blipFill>
        <p:spPr>
          <a:xfrm>
            <a:off x="2132426" y="2802501"/>
            <a:ext cx="1461825" cy="12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7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l="18605" t="49472" r="25190" b="5164"/>
          <a:stretch/>
        </p:blipFill>
        <p:spPr>
          <a:xfrm>
            <a:off x="10114275" y="5967900"/>
            <a:ext cx="872300" cy="7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423" y="0"/>
            <a:ext cx="990630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8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l="589" t="975" r="669" b="1346"/>
          <a:stretch/>
        </p:blipFill>
        <p:spPr>
          <a:xfrm>
            <a:off x="5884150" y="2099500"/>
            <a:ext cx="6298499" cy="3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6534392" y="488925"/>
            <a:ext cx="4998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Паттерны</a:t>
            </a:r>
            <a:endParaRPr sz="6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0" y="2019325"/>
            <a:ext cx="57291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SOLID: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 Responsibility: APIConfig, ModelConfig, SocketMessenger, ResponseParser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Open/Closed: абстрактные классы (APIClient, ErrorHandler, AgentState, AsyncWorkflow)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Liskov Substitution: BaseErrorHandler, AgentState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Segregation: Observer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ErrorHandler, AgentState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Dependency Inversion Principle: BaseAgent (APIGateway, ModelConfig, EventSystem), SystemOrchestrator (APIGateway, EventSystem)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646850" y="677725"/>
            <a:ext cx="52653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Smells, Spaghetti Code, Singleton Hell, Lava Flow: None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 Code, DRY, KISS: ok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600">
                <a:solidFill>
                  <a:schemeClr val="dk1"/>
                </a:solidFill>
              </a:rPr>
              <a:t>9</a:t>
            </a:fld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637</Words>
  <Application>Microsoft Office PowerPoint</Application>
  <PresentationFormat>Широкоэкранный</PresentationFormat>
  <Paragraphs>110</Paragraphs>
  <Slides>21</Slides>
  <Notes>21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Calibri</vt:lpstr>
      <vt:lpstr>Caveat</vt:lpstr>
      <vt:lpstr>Arial</vt:lpstr>
      <vt:lpstr>Roboto</vt:lpstr>
      <vt:lpstr>Comfortaa</vt:lpstr>
      <vt:lpstr>Montserrat</vt:lpstr>
      <vt:lpstr>Montserrat Medium</vt:lpstr>
      <vt:lpstr>Montserrat SemiBold</vt:lpstr>
      <vt:lpstr>Montserrat Black</vt:lpstr>
      <vt:lpstr>Simple Dark</vt:lpstr>
      <vt:lpstr>MAS для end-to-end реверс-инжиниринга декомпилированного кода на C или &lt;DEEPDEC&gt;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Константин Кислов</dc:creator>
  <cp:lastModifiedBy>Константин Кислов</cp:lastModifiedBy>
  <cp:revision>4</cp:revision>
  <dcterms:modified xsi:type="dcterms:W3CDTF">2025-05-15T22:12:08Z</dcterms:modified>
</cp:coreProperties>
</file>